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2" d="100"/>
        <a:sy n="72" d="100"/>
      </p:scale>
      <p:origin x="0" y="54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4EDED08-0C9D-4116-99F8-25295D0859DF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EDF37A-209A-4781-BFC0-CC421287882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13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59D51-8119-4EDC-911E-C62FF9308FB9}" type="slidenum">
              <a:rPr lang="ar-SA"/>
              <a:pPr/>
              <a:t>3</a:t>
            </a:fld>
            <a:endParaRPr lang="en-US"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0" y="1790700"/>
            <a:ext cx="7772400" cy="4381500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3AF91-0973-443A-AC14-38337525BF6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ar-SA"/>
              <a:t>دكتر دهقاني</a:t>
            </a:r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E5C8B-682E-4F80-B135-38BEE33CE3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5B99C-8EAF-44C6-A81E-3B95187B8F9E}" type="datetimeFigureOut">
              <a:rPr lang="fa-IR" smtClean="0"/>
              <a:pPr/>
              <a:t>1434/06/27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A69EE-8CC7-4B64-8FB8-B5E7CCDEFA5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1"/>
          <p:cNvSpPr txBox="1">
            <a:spLocks noGrp="1"/>
          </p:cNvSpPr>
          <p:nvPr/>
        </p:nvSpPr>
        <p:spPr bwMode="auto">
          <a:xfrm>
            <a:off x="611188" y="6165850"/>
            <a:ext cx="2665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/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2" descr="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965174" y="331767"/>
            <a:ext cx="6840334" cy="1107995"/>
          </a:xfrm>
          <a:prstGeom prst="rect">
            <a:avLst/>
          </a:prstGeom>
        </p:spPr>
        <p:style>
          <a:lnRef idx="0">
            <a:schemeClr val="accent3"/>
          </a:lnRef>
          <a:fillRef idx="1002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rtl="0">
              <a:defRPr/>
            </a:pPr>
            <a:r>
              <a:rPr lang="fa-IR" sz="6600" b="1" kern="10" dirty="0">
                <a:ln/>
                <a:solidFill>
                  <a:schemeClr val="accent3"/>
                </a:solidFill>
                <a:cs typeface="B Nazanin"/>
              </a:rPr>
              <a:t>بسم الله الرحمن الرحيم</a:t>
            </a:r>
            <a:endParaRPr lang="en-US" sz="6600" b="1" kern="10" dirty="0">
              <a:ln/>
              <a:solidFill>
                <a:schemeClr val="accent3"/>
              </a:solidFill>
              <a:cs typeface="B Nazanin"/>
            </a:endParaRPr>
          </a:p>
        </p:txBody>
      </p:sp>
      <p:sp>
        <p:nvSpPr>
          <p:cNvPr id="2" name="TextBox 1"/>
          <p:cNvSpPr txBox="1"/>
          <p:nvPr/>
        </p:nvSpPr>
        <p:spPr>
          <a:xfrm rot="8079056" flipV="1">
            <a:off x="734009" y="3374587"/>
            <a:ext cx="5747051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a-IR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بررسی وضعیت موجود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895600"/>
            <a:ext cx="7477125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sz="4400" b="1" smtClean="0">
                <a:solidFill>
                  <a:srgbClr val="FF3300"/>
                </a:solidFill>
                <a:cs typeface="B Jadid" pitchFamily="2" charset="-78"/>
              </a:rPr>
              <a:t>چگونه  دربرنامه عملیاتی</a:t>
            </a:r>
            <a:br>
              <a:rPr lang="fa-IR" sz="4400" b="1" smtClean="0">
                <a:solidFill>
                  <a:srgbClr val="FF3300"/>
                </a:solidFill>
                <a:cs typeface="B Jadid" pitchFamily="2" charset="-78"/>
              </a:rPr>
            </a:br>
            <a:r>
              <a:rPr lang="fa-IR" sz="4400" b="1" smtClean="0">
                <a:solidFill>
                  <a:srgbClr val="FF3300"/>
                </a:solidFill>
                <a:cs typeface="B Jadid" pitchFamily="2" charset="-78"/>
              </a:rPr>
              <a:t> بيان مساله رابنویسیم؟ </a:t>
            </a:r>
            <a:br>
              <a:rPr lang="fa-IR" sz="4400" b="1" smtClean="0">
                <a:solidFill>
                  <a:srgbClr val="FF3300"/>
                </a:solidFill>
                <a:cs typeface="B Jadid" pitchFamily="2" charset="-78"/>
              </a:rPr>
            </a:br>
            <a:endParaRPr lang="en-US" sz="4400" b="1" smtClean="0">
              <a:solidFill>
                <a:srgbClr val="FF3300"/>
              </a:solidFill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 eaLnBrk="1" hangingPunct="1"/>
            <a:r>
              <a:rPr lang="fa-IR" sz="3600" b="1" smtClean="0">
                <a:solidFill>
                  <a:srgbClr val="FF3300"/>
                </a:solidFill>
                <a:cs typeface="B Jadid" pitchFamily="2" charset="-78"/>
              </a:rPr>
              <a:t>شيوه تنظيم نگارش بيان مساله در معرفي برنامه عملياتي</a:t>
            </a:r>
            <a:r>
              <a:rPr lang="en-US" sz="3600" smtClean="0"/>
              <a:t> 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2057400"/>
            <a:ext cx="74676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fa-IR" sz="3200" b="1"/>
              <a:t>اهميت موضوع</a:t>
            </a:r>
            <a:endParaRPr lang="en-US" sz="3200" b="1"/>
          </a:p>
          <a:p>
            <a:pPr>
              <a:buFontTx/>
              <a:buChar char="•"/>
              <a:tabLst>
                <a:tab pos="457200" algn="l"/>
              </a:tabLst>
            </a:pPr>
            <a:endParaRPr lang="en-US" sz="3200" b="1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fa-IR" sz="3200" b="1"/>
              <a:t>مروري بر برنامه عملياتي قبل  با ذكر نقاط قوت و نقاط ضعف</a:t>
            </a:r>
            <a:endParaRPr lang="en-US" sz="3200" b="1"/>
          </a:p>
          <a:p>
            <a:pPr>
              <a:buFontTx/>
              <a:buChar char="•"/>
              <a:tabLst>
                <a:tab pos="457200" algn="l"/>
              </a:tabLst>
            </a:pPr>
            <a:endParaRPr lang="en-US" sz="3200" b="1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fa-IR" sz="3200" b="1"/>
              <a:t>وضعيت موجود بر اساس آخرين شاخص‌ها و روند شاخصها در سالهاي اخير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7477125" cy="1143000"/>
          </a:xfrm>
        </p:spPr>
        <p:txBody>
          <a:bodyPr>
            <a:normAutofit fontScale="90000"/>
          </a:bodyPr>
          <a:lstStyle/>
          <a:p>
            <a:pPr algn="ctr" rtl="1" eaLnBrk="1" hangingPunct="1"/>
            <a:r>
              <a:rPr lang="fa-IR" sz="3600" b="1" smtClean="0">
                <a:solidFill>
                  <a:srgbClr val="FF3300"/>
                </a:solidFill>
                <a:cs typeface="B Jadid" pitchFamily="2" charset="-78"/>
              </a:rPr>
              <a:t>در توصيف دقيق مسأله به مطالب زير توجه گردد؟</a:t>
            </a:r>
            <a:endParaRPr lang="en-US" sz="3600" b="1" smtClean="0">
              <a:solidFill>
                <a:srgbClr val="FF3300"/>
              </a:solidFill>
              <a:cs typeface="B Jadid" pitchFamily="2" charset="-78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609600" y="1524000"/>
            <a:ext cx="6705600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rtl="0">
              <a:tabLst>
                <a:tab pos="457200" algn="l"/>
              </a:tabLst>
            </a:pPr>
            <a:endParaRPr lang="en-US"/>
          </a:p>
          <a:p>
            <a:pPr>
              <a:tabLst>
                <a:tab pos="457200" algn="l"/>
              </a:tabLst>
            </a:pPr>
            <a:r>
              <a:rPr lang="fa-IR" sz="2800" b="1"/>
              <a:t>نحوه بروز مشكل / مسأله چگونه بوده است؟ و چه عوارض از خود بر جاي مي‌گذارد؟</a:t>
            </a:r>
            <a:endParaRPr lang="en-US" sz="2800" b="1"/>
          </a:p>
          <a:p>
            <a:pPr>
              <a:tabLst>
                <a:tab pos="457200" algn="l"/>
              </a:tabLst>
            </a:pPr>
            <a:r>
              <a:rPr lang="fa-IR" sz="2800" b="1"/>
              <a:t>وسعت مسأله و شدت آن چقدر است؟</a:t>
            </a:r>
            <a:endParaRPr lang="en-US" sz="2800" b="1"/>
          </a:p>
          <a:p>
            <a:pPr>
              <a:tabLst>
                <a:tab pos="457200" algn="l"/>
              </a:tabLst>
            </a:pPr>
            <a:r>
              <a:rPr lang="fa-IR" sz="2800" b="1"/>
              <a:t>چه عوامل مهمي ‌مي‌توانند در ايجاد مسأله نقش داشته باشند؟</a:t>
            </a:r>
            <a:endParaRPr lang="en-US" sz="2800" b="1"/>
          </a:p>
          <a:p>
            <a:pPr>
              <a:tabLst>
                <a:tab pos="457200" algn="l"/>
              </a:tabLst>
            </a:pPr>
            <a:r>
              <a:rPr lang="fa-IR" sz="2800" b="1"/>
              <a:t>چرا تلاش در جهت برطرف كردن آن مهم است؟</a:t>
            </a:r>
            <a:endParaRPr lang="en-US" sz="2800" b="1"/>
          </a:p>
          <a:p>
            <a:pPr>
              <a:tabLst>
                <a:tab pos="457200" algn="l"/>
              </a:tabLst>
            </a:pPr>
            <a:r>
              <a:rPr lang="fa-IR" sz="2800" b="1"/>
              <a:t>آيا در حال حاضر تلاشي برا رفع مشكل انجام مي‌شود؟ اگر چنين است چه كاستي‌هايي مشاهده مي‌شود؟</a:t>
            </a:r>
            <a:endParaRPr lang="en-US" sz="2800" b="1"/>
          </a:p>
          <a:p>
            <a:pPr>
              <a:tabLst>
                <a:tab pos="457200" algn="l"/>
              </a:tabLst>
            </a:pPr>
            <a:r>
              <a:rPr lang="fa-IR" sz="2800" b="1"/>
              <a:t>چه نتايجي از حل مشكل انتظار مي‌رود و چه فوايدي خواهد داشت؟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6000" b="1" smtClean="0">
                <a:solidFill>
                  <a:srgbClr val="FF3300"/>
                </a:solidFill>
              </a:rPr>
              <a:t>تذكر:</a:t>
            </a:r>
            <a:endParaRPr lang="en-US" sz="6000" b="1" smtClean="0">
              <a:solidFill>
                <a:srgbClr val="FF33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fa-IR" b="1" dirty="0" smtClean="0"/>
              <a:t>بيان مسأله را بايد به صورتي بنويسيم كه مختصر و شامل نكات اصلي باشد.</a:t>
            </a:r>
            <a:endParaRPr lang="en-US" b="1" dirty="0" smtClean="0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fa-IR" b="1" dirty="0" smtClean="0"/>
              <a:t>از آوردن عبارات زايد و احساسي، خودداري كنيم</a:t>
            </a:r>
            <a:endParaRPr lang="en-US" b="1" dirty="0" smtClean="0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fa-IR" b="1" dirty="0" smtClean="0"/>
              <a:t>بيان مسأله بايد طوري باشد كه زمينه مشاركت ساير كاركنان را براي همكاري در رفع مشكل ايجاد كرده و توجه مديريت را براي حل مساله جلب كند تا امكانات منابع در اختيار ما بگذارد.</a:t>
            </a:r>
            <a:endParaRPr lang="en-US" b="1" dirty="0" smtClean="0"/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fa-IR" b="1" dirty="0" smtClean="0"/>
              <a:t>پس از نوشتن بيان مسأله، آن را چند بار مرور كنيم.</a:t>
            </a:r>
            <a:endParaRPr lang="en-US" b="1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a-IR" sz="48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2- تجزیه و تحلیل علل موثر</a:t>
            </a:r>
            <a:endParaRPr lang="fa-IR" sz="48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مهندس فاضلی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fa-IR" dirty="0" smtClean="0">
                <a:solidFill>
                  <a:srgbClr val="FF3300"/>
                </a:solidFill>
                <a:cs typeface="B Jadid" pitchFamily="2" charset="-78"/>
              </a:rPr>
              <a:t>هدف</a:t>
            </a:r>
            <a:endParaRPr lang="en-US" dirty="0" smtClean="0">
              <a:solidFill>
                <a:srgbClr val="FF3300"/>
              </a:solidFill>
              <a:cs typeface="B Jadid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تجزيه و تحليل علل مؤثر، بمنظور شناخت دقيق تنگناها و جهت‌گيري براي حل معضلات ريشه‌اي بمنظور تعيين و تدوين برنامه مي‌باشد 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b="1" dirty="0" smtClean="0">
                <a:solidFill>
                  <a:srgbClr val="FF3300"/>
                </a:solidFill>
                <a:cs typeface="B Jadid" pitchFamily="2" charset="-78"/>
              </a:rPr>
              <a:t>مراحل :</a:t>
            </a:r>
            <a:endParaRPr lang="en-US" b="1" dirty="0" smtClean="0">
              <a:solidFill>
                <a:srgbClr val="FF3300"/>
              </a:solidFill>
              <a:cs typeface="B Jadid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endParaRPr lang="en-US" b="1" dirty="0" smtClean="0">
              <a:solidFill>
                <a:srgbClr val="FF3300"/>
              </a:solidFill>
            </a:endParaRPr>
          </a:p>
          <a:p>
            <a:r>
              <a:rPr lang="en-US" b="1" dirty="0" smtClean="0"/>
              <a:t>      </a:t>
            </a:r>
            <a:r>
              <a:rPr lang="fa-IR" sz="3600" b="1" dirty="0" smtClean="0"/>
              <a:t>شناسائي علل مؤثر</a:t>
            </a:r>
            <a:endParaRPr lang="en-US" sz="3600" b="1" dirty="0" smtClean="0"/>
          </a:p>
          <a:p>
            <a:endParaRPr lang="en-US" sz="3600" b="1" dirty="0" smtClean="0"/>
          </a:p>
          <a:p>
            <a:pPr lvl="1"/>
            <a:r>
              <a:rPr lang="en-US" sz="3200" b="1" dirty="0" smtClean="0"/>
              <a:t>  </a:t>
            </a:r>
            <a:r>
              <a:rPr lang="fa-IR" sz="3200" b="1" dirty="0" smtClean="0"/>
              <a:t>شناسائي علل اصلي و واقعي موانع وتنگناها</a:t>
            </a:r>
            <a:endParaRPr lang="en-US" sz="3200" b="1" dirty="0" smtClean="0"/>
          </a:p>
          <a:p>
            <a:pPr lvl="1"/>
            <a:endParaRPr lang="en-US" sz="3200" b="1" dirty="0" smtClean="0"/>
          </a:p>
          <a:p>
            <a:pPr lvl="1"/>
            <a:r>
              <a:rPr lang="fa-IR" sz="3200" b="1" dirty="0" smtClean="0"/>
              <a:t>تحليل وضعيت و تعيين محتمل‌ترين راه براي پاسخ‌دهي</a:t>
            </a:r>
            <a:r>
              <a:rPr lang="en-US" sz="3200" b="1" dirty="0" smtClean="0"/>
              <a:t> </a:t>
            </a:r>
            <a:r>
              <a:rPr lang="fa-IR" sz="3200" b="1" dirty="0" smtClean="0"/>
              <a:t>به اين موانع.</a:t>
            </a:r>
            <a:endParaRPr lang="en-US" sz="3200" b="1" dirty="0" smtClean="0"/>
          </a:p>
          <a:p>
            <a:endParaRPr lang="en-US" sz="3600" b="1" dirty="0" smtClean="0"/>
          </a:p>
          <a:p>
            <a:pPr algn="r" rtl="1" eaLnBrk="1" hangingPunct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3300"/>
                </a:solidFill>
                <a:cs typeface="B Jadid" pitchFamily="2" charset="-78"/>
              </a:rPr>
              <a:t>شناسائي علل مؤثر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براي دستيابي به پاسخ مناسب و شفاف شدن وسعت و دامنه مشكلات مي‌توان از </a:t>
            </a:r>
            <a:r>
              <a:rPr lang="fa-IR" b="1" dirty="0" smtClean="0">
                <a:solidFill>
                  <a:srgbClr val="FF3300"/>
                </a:solidFill>
              </a:rPr>
              <a:t>نمودار استخوان ماهي يا نمودار ايشيكاوا</a:t>
            </a:r>
            <a:r>
              <a:rPr lang="fa-IR" b="1" dirty="0" smtClean="0"/>
              <a:t> بمنظور تعيين علت و معلول استفاده نمود.</a:t>
            </a:r>
            <a:endParaRPr lang="en-US" b="1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438400" y="2247900"/>
            <a:ext cx="795338" cy="3540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fa-IR" sz="2000" b="1">
                <a:latin typeface="Tahoma" pitchFamily="34" charset="0"/>
                <a:cs typeface="B Nazanin" pitchFamily="2" charset="-78"/>
              </a:rPr>
              <a:t>علل</a:t>
            </a:r>
            <a:endParaRPr lang="en-US" sz="2800"/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4343400" y="2247900"/>
            <a:ext cx="795338" cy="352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fa-IR" sz="2000" b="1">
                <a:latin typeface="Tahoma" pitchFamily="34" charset="0"/>
                <a:cs typeface="B Nazanin" pitchFamily="2" charset="-78"/>
              </a:rPr>
              <a:t>علل</a:t>
            </a:r>
            <a:endParaRPr lang="en-US" sz="2800"/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6324600" y="3276600"/>
            <a:ext cx="962044" cy="674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fa-IR" sz="2000" b="1" dirty="0">
                <a:latin typeface="Tahoma" pitchFamily="34" charset="0"/>
                <a:cs typeface="B Nazanin" pitchFamily="2" charset="-78"/>
              </a:rPr>
              <a:t>معلول</a:t>
            </a:r>
            <a:endParaRPr lang="en-US" sz="2000" b="1" dirty="0">
              <a:latin typeface="Tahoma" pitchFamily="34" charset="0"/>
              <a:cs typeface="B Nazanin" pitchFamily="2" charset="-78"/>
            </a:endParaRPr>
          </a:p>
          <a:p>
            <a:pPr algn="ctr" rtl="0"/>
            <a:r>
              <a:rPr lang="en-US" sz="2000" b="1" dirty="0">
                <a:latin typeface="Tahoma" pitchFamily="34" charset="0"/>
                <a:cs typeface="B Nazanin" pitchFamily="2" charset="-78"/>
              </a:rPr>
              <a:t>(</a:t>
            </a:r>
            <a:r>
              <a:rPr lang="fa-IR" sz="2000" b="1" dirty="0">
                <a:latin typeface="Tahoma" pitchFamily="34" charset="0"/>
                <a:cs typeface="B Nazanin" pitchFamily="2" charset="-78"/>
              </a:rPr>
              <a:t>نتيجه</a:t>
            </a:r>
            <a:r>
              <a:rPr lang="en-US" sz="2000" b="1" dirty="0">
                <a:latin typeface="Tahoma" pitchFamily="34" charset="0"/>
                <a:cs typeface="B Nazanin" pitchFamily="2" charset="-78"/>
              </a:rPr>
              <a:t>)</a:t>
            </a:r>
          </a:p>
          <a:p>
            <a:pPr algn="l" rtl="0"/>
            <a:endParaRPr lang="en-US" sz="2800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00400" y="2633663"/>
            <a:ext cx="719138" cy="2128837"/>
            <a:chOff x="3527" y="6908"/>
            <a:chExt cx="1132" cy="3352"/>
          </a:xfrm>
        </p:grpSpPr>
        <p:sp>
          <p:nvSpPr>
            <p:cNvPr id="17434" name="Line 8"/>
            <p:cNvSpPr>
              <a:spLocks noChangeShapeType="1"/>
            </p:cNvSpPr>
            <p:nvPr/>
          </p:nvSpPr>
          <p:spPr bwMode="auto">
            <a:xfrm>
              <a:off x="3579" y="6908"/>
              <a:ext cx="108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7435" name="Line 9"/>
            <p:cNvSpPr>
              <a:spLocks noChangeShapeType="1"/>
            </p:cNvSpPr>
            <p:nvPr/>
          </p:nvSpPr>
          <p:spPr bwMode="auto">
            <a:xfrm flipV="1">
              <a:off x="3527" y="8640"/>
              <a:ext cx="108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691063" y="2590800"/>
            <a:ext cx="719137" cy="2128838"/>
            <a:chOff x="3527" y="6908"/>
            <a:chExt cx="1132" cy="3352"/>
          </a:xfrm>
        </p:grpSpPr>
        <p:sp>
          <p:nvSpPr>
            <p:cNvPr id="17432" name="Line 11"/>
            <p:cNvSpPr>
              <a:spLocks noChangeShapeType="1"/>
            </p:cNvSpPr>
            <p:nvPr/>
          </p:nvSpPr>
          <p:spPr bwMode="auto">
            <a:xfrm>
              <a:off x="3579" y="6908"/>
              <a:ext cx="108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7433" name="Line 12"/>
            <p:cNvSpPr>
              <a:spLocks noChangeShapeType="1"/>
            </p:cNvSpPr>
            <p:nvPr/>
          </p:nvSpPr>
          <p:spPr bwMode="auto">
            <a:xfrm flipV="1">
              <a:off x="3527" y="8640"/>
              <a:ext cx="108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572000" y="4076700"/>
            <a:ext cx="969963" cy="244475"/>
            <a:chOff x="2927" y="7380"/>
            <a:chExt cx="2008" cy="210"/>
          </a:xfrm>
        </p:grpSpPr>
        <p:sp>
          <p:nvSpPr>
            <p:cNvPr id="17430" name="Line 14"/>
            <p:cNvSpPr>
              <a:spLocks noChangeShapeType="1"/>
            </p:cNvSpPr>
            <p:nvPr/>
          </p:nvSpPr>
          <p:spPr bwMode="auto">
            <a:xfrm>
              <a:off x="2927" y="738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7431" name="Line 15"/>
            <p:cNvSpPr>
              <a:spLocks noChangeShapeType="1"/>
            </p:cNvSpPr>
            <p:nvPr/>
          </p:nvSpPr>
          <p:spPr bwMode="auto">
            <a:xfrm flipH="1">
              <a:off x="4247" y="7560"/>
              <a:ext cx="688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572000" y="2819400"/>
            <a:ext cx="1046163" cy="228600"/>
            <a:chOff x="2927" y="9180"/>
            <a:chExt cx="2128" cy="540"/>
          </a:xfrm>
        </p:grpSpPr>
        <p:sp>
          <p:nvSpPr>
            <p:cNvPr id="17428" name="Line 17"/>
            <p:cNvSpPr>
              <a:spLocks noChangeShapeType="1"/>
            </p:cNvSpPr>
            <p:nvPr/>
          </p:nvSpPr>
          <p:spPr bwMode="auto">
            <a:xfrm flipH="1">
              <a:off x="4367" y="9180"/>
              <a:ext cx="688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7429" name="Line 18"/>
            <p:cNvSpPr>
              <a:spLocks noChangeShapeType="1"/>
            </p:cNvSpPr>
            <p:nvPr/>
          </p:nvSpPr>
          <p:spPr bwMode="auto">
            <a:xfrm>
              <a:off x="2927" y="972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971800" y="4076700"/>
            <a:ext cx="969963" cy="244475"/>
            <a:chOff x="2927" y="7380"/>
            <a:chExt cx="2008" cy="210"/>
          </a:xfrm>
        </p:grpSpPr>
        <p:sp>
          <p:nvSpPr>
            <p:cNvPr id="17426" name="Line 20"/>
            <p:cNvSpPr>
              <a:spLocks noChangeShapeType="1"/>
            </p:cNvSpPr>
            <p:nvPr/>
          </p:nvSpPr>
          <p:spPr bwMode="auto">
            <a:xfrm>
              <a:off x="2927" y="738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7427" name="Line 21"/>
            <p:cNvSpPr>
              <a:spLocks noChangeShapeType="1"/>
            </p:cNvSpPr>
            <p:nvPr/>
          </p:nvSpPr>
          <p:spPr bwMode="auto">
            <a:xfrm flipH="1">
              <a:off x="4247" y="7560"/>
              <a:ext cx="688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7" name="Group 22"/>
          <p:cNvGrpSpPr>
            <a:grpSpLocks noChangeAspect="1"/>
          </p:cNvGrpSpPr>
          <p:nvPr/>
        </p:nvGrpSpPr>
        <p:grpSpPr bwMode="auto">
          <a:xfrm>
            <a:off x="2667000" y="4762500"/>
            <a:ext cx="2319338" cy="354013"/>
            <a:chOff x="3053" y="5345"/>
            <a:chExt cx="2809" cy="432"/>
          </a:xfrm>
        </p:grpSpPr>
        <p:sp>
          <p:nvSpPr>
            <p:cNvPr id="17424" name="AutoShape 23"/>
            <p:cNvSpPr>
              <a:spLocks noChangeAspect="1" noChangeArrowheads="1"/>
            </p:cNvSpPr>
            <p:nvPr/>
          </p:nvSpPr>
          <p:spPr bwMode="auto">
            <a:xfrm>
              <a:off x="3053" y="5345"/>
              <a:ext cx="2809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fa-IR"/>
            </a:p>
          </p:txBody>
        </p:sp>
        <p:sp>
          <p:nvSpPr>
            <p:cNvPr id="17425" name="Text Box 24"/>
            <p:cNvSpPr txBox="1">
              <a:spLocks noChangeArrowheads="1"/>
            </p:cNvSpPr>
            <p:nvPr/>
          </p:nvSpPr>
          <p:spPr bwMode="auto">
            <a:xfrm>
              <a:off x="4900" y="5345"/>
              <a:ext cx="96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rtl="0"/>
              <a:r>
                <a:rPr lang="fa-IR" sz="2000" b="1">
                  <a:latin typeface="Tahoma" pitchFamily="34" charset="0"/>
                  <a:cs typeface="B Nazanin" pitchFamily="2" charset="-78"/>
                </a:rPr>
                <a:t>علل</a:t>
              </a:r>
              <a:endParaRPr lang="en-US" sz="2800"/>
            </a:p>
          </p:txBody>
        </p:sp>
      </p:grpSp>
      <p:sp>
        <p:nvSpPr>
          <p:cNvPr id="17419" name="Text Box 25"/>
          <p:cNvSpPr txBox="1">
            <a:spLocks noChangeArrowheads="1"/>
          </p:cNvSpPr>
          <p:nvPr/>
        </p:nvSpPr>
        <p:spPr bwMode="auto">
          <a:xfrm>
            <a:off x="2667000" y="4762500"/>
            <a:ext cx="795338" cy="3540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fa-IR" sz="2000" b="1">
                <a:latin typeface="Tahoma" pitchFamily="34" charset="0"/>
                <a:cs typeface="B Nazanin" pitchFamily="2" charset="-78"/>
              </a:rPr>
              <a:t>علل</a:t>
            </a:r>
            <a:endParaRPr lang="en-US" sz="2800"/>
          </a:p>
        </p:txBody>
      </p:sp>
      <p:sp>
        <p:nvSpPr>
          <p:cNvPr id="17420" name="Line 26"/>
          <p:cNvSpPr>
            <a:spLocks noChangeShapeType="1"/>
          </p:cNvSpPr>
          <p:nvPr/>
        </p:nvSpPr>
        <p:spPr bwMode="auto">
          <a:xfrm>
            <a:off x="2209800" y="3581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228975" y="3124200"/>
            <a:ext cx="969963" cy="244475"/>
            <a:chOff x="2927" y="7380"/>
            <a:chExt cx="2008" cy="210"/>
          </a:xfrm>
        </p:grpSpPr>
        <p:sp>
          <p:nvSpPr>
            <p:cNvPr id="17422" name="Line 28"/>
            <p:cNvSpPr>
              <a:spLocks noChangeShapeType="1"/>
            </p:cNvSpPr>
            <p:nvPr/>
          </p:nvSpPr>
          <p:spPr bwMode="auto">
            <a:xfrm>
              <a:off x="2927" y="738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7423" name="Line 29"/>
            <p:cNvSpPr>
              <a:spLocks noChangeShapeType="1"/>
            </p:cNvSpPr>
            <p:nvPr/>
          </p:nvSpPr>
          <p:spPr bwMode="auto">
            <a:xfrm flipH="1">
              <a:off x="4247" y="7560"/>
              <a:ext cx="688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z="3600" b="1" smtClean="0">
                <a:solidFill>
                  <a:srgbClr val="FF3300"/>
                </a:solidFill>
                <a:cs typeface="B Jadid" pitchFamily="2" charset="-78"/>
              </a:rPr>
              <a:t>اقدام براي تعيين نمودار علت و معلول:</a:t>
            </a:r>
            <a:endParaRPr lang="en-US" sz="3600" b="1" smtClean="0">
              <a:solidFill>
                <a:srgbClr val="FF3300"/>
              </a:solidFill>
              <a:cs typeface="B Jadid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tabLst>
                <a:tab pos="914400" algn="l"/>
              </a:tabLst>
            </a:pPr>
            <a:r>
              <a:rPr lang="fa-IR" sz="3200" b="1" dirty="0" smtClean="0">
                <a:solidFill>
                  <a:srgbClr val="3333CC"/>
                </a:solidFill>
              </a:rPr>
              <a:t>تيم برنامه‌ريزي را انتخاب كنيد. </a:t>
            </a:r>
          </a:p>
          <a:p>
            <a:pPr lvl="1">
              <a:tabLst>
                <a:tab pos="914400" algn="l"/>
              </a:tabLst>
            </a:pPr>
            <a:endParaRPr lang="en-US" sz="3200" b="1" dirty="0" smtClean="0">
              <a:solidFill>
                <a:srgbClr val="3333CC"/>
              </a:solidFill>
            </a:endParaRPr>
          </a:p>
          <a:p>
            <a:pPr lvl="1">
              <a:tabLst>
                <a:tab pos="914400" algn="l"/>
              </a:tabLst>
            </a:pPr>
            <a:r>
              <a:rPr lang="fa-IR" b="1" dirty="0" smtClean="0"/>
              <a:t>با روش بارش افكار </a:t>
            </a:r>
            <a:r>
              <a:rPr lang="en-US" b="1" dirty="0" smtClean="0"/>
              <a:t>(Brian Storming) </a:t>
            </a:r>
            <a:r>
              <a:rPr lang="fa-IR" b="1" dirty="0" smtClean="0"/>
              <a:t>اعضاء تيم </a:t>
            </a:r>
            <a:r>
              <a:rPr lang="fa-IR" b="1" dirty="0" smtClean="0">
                <a:solidFill>
                  <a:srgbClr val="FF3300"/>
                </a:solidFill>
              </a:rPr>
              <a:t>آزادانه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fa-IR" b="1" dirty="0" smtClean="0">
                <a:solidFill>
                  <a:srgbClr val="FF3300"/>
                </a:solidFill>
              </a:rPr>
              <a:t> </a:t>
            </a:r>
            <a:r>
              <a:rPr lang="fa-IR" b="1" dirty="0" smtClean="0"/>
              <a:t>مراحل زیر را انجام دهند:</a:t>
            </a:r>
          </a:p>
          <a:p>
            <a:pPr lvl="1">
              <a:tabLst>
                <a:tab pos="914400" algn="l"/>
              </a:tabLst>
            </a:pPr>
            <a:endParaRPr lang="en-US" b="1" dirty="0" smtClean="0"/>
          </a:p>
          <a:p>
            <a:pPr lvl="1">
              <a:tabLst>
                <a:tab pos="914400" algn="l"/>
              </a:tabLst>
            </a:pPr>
            <a:r>
              <a:rPr lang="fa-IR" b="1" dirty="0" smtClean="0"/>
              <a:t>علل مؤثر درايجاد مشكل و يا </a:t>
            </a:r>
            <a:r>
              <a:rPr lang="fa-IR" b="1" dirty="0" smtClean="0">
                <a:solidFill>
                  <a:srgbClr val="FF3300"/>
                </a:solidFill>
              </a:rPr>
              <a:t>معلول</a:t>
            </a:r>
            <a:r>
              <a:rPr lang="fa-IR" b="1" dirty="0" smtClean="0"/>
              <a:t> را بيان نمايند.</a:t>
            </a:r>
            <a:endParaRPr lang="en-US" b="1" dirty="0" smtClean="0"/>
          </a:p>
          <a:p>
            <a:pPr lvl="1">
              <a:tabLst>
                <a:tab pos="914400" algn="l"/>
              </a:tabLst>
            </a:pPr>
            <a:r>
              <a:rPr lang="fa-IR" b="1" dirty="0" smtClean="0"/>
              <a:t>علل مؤثر مورد تاييد تيم برنامه‌ريزي </a:t>
            </a:r>
            <a:r>
              <a:rPr lang="fa-IR" b="1" dirty="0" smtClean="0">
                <a:solidFill>
                  <a:srgbClr val="FF3300"/>
                </a:solidFill>
              </a:rPr>
              <a:t>فهرست</a:t>
            </a:r>
            <a:r>
              <a:rPr lang="fa-IR" b="1" dirty="0" smtClean="0"/>
              <a:t> شود.</a:t>
            </a:r>
            <a:endParaRPr lang="en-US" b="1" dirty="0" smtClean="0"/>
          </a:p>
          <a:p>
            <a:pPr lvl="1">
              <a:tabLst>
                <a:tab pos="914400" algn="l"/>
              </a:tabLst>
            </a:pPr>
            <a:r>
              <a:rPr lang="fa-IR" b="1" dirty="0" smtClean="0">
                <a:solidFill>
                  <a:srgbClr val="FF3300"/>
                </a:solidFill>
              </a:rPr>
              <a:t>علل اصلي</a:t>
            </a:r>
            <a:r>
              <a:rPr lang="fa-IR" b="1" dirty="0" smtClean="0"/>
              <a:t> و اساسي و مهم را شناسائي و تعيين نمايند.</a:t>
            </a:r>
            <a:endParaRPr lang="en-US" b="1" dirty="0" smtClean="0"/>
          </a:p>
          <a:p>
            <a:pPr lvl="1">
              <a:tabLst>
                <a:tab pos="914400" algn="l"/>
              </a:tabLst>
            </a:pPr>
            <a:r>
              <a:rPr lang="fa-IR" b="1" dirty="0" smtClean="0">
                <a:solidFill>
                  <a:srgbClr val="FF3300"/>
                </a:solidFill>
              </a:rPr>
              <a:t>علل فرعي</a:t>
            </a:r>
            <a:r>
              <a:rPr lang="fa-IR" b="1" dirty="0" smtClean="0"/>
              <a:t> مربوط به علل اصلي را شناسائي نمايند.</a:t>
            </a:r>
            <a:endParaRPr lang="en-US" b="1" dirty="0" smtClean="0"/>
          </a:p>
          <a:p>
            <a:pPr>
              <a:tabLst>
                <a:tab pos="914400" algn="l"/>
              </a:tabLst>
            </a:pPr>
            <a:r>
              <a:rPr lang="en-US" sz="2800" b="1" dirty="0" smtClean="0"/>
              <a:t>    </a:t>
            </a:r>
            <a:r>
              <a:rPr lang="fa-IR" sz="2800" b="1" dirty="0" smtClean="0"/>
              <a:t> نمودار ايشيكاوا يا استخوان ماهي را تكميل كنيد</a:t>
            </a:r>
            <a:r>
              <a:rPr lang="en-US" sz="2800" b="1" dirty="0" smtClean="0"/>
              <a:t>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 حال حاضر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5113010" y="1571612"/>
            <a:ext cx="285752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فعالیت های جاری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928662" y="1571612"/>
            <a:ext cx="285752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برنامه های جدید</a:t>
            </a:r>
            <a:endParaRPr lang="fa-IR" dirty="0"/>
          </a:p>
        </p:txBody>
      </p:sp>
      <p:sp>
        <p:nvSpPr>
          <p:cNvPr id="6" name="Flowchart: Decision 5"/>
          <p:cNvSpPr/>
          <p:nvPr/>
        </p:nvSpPr>
        <p:spPr>
          <a:xfrm>
            <a:off x="5327324" y="2857496"/>
            <a:ext cx="2428892" cy="107157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آیا موفق هستند؟</a:t>
            </a:r>
            <a:endParaRPr lang="fa-IR" dirty="0"/>
          </a:p>
        </p:txBody>
      </p:sp>
      <p:sp>
        <p:nvSpPr>
          <p:cNvPr id="8" name="Flowchart: Terminator 7"/>
          <p:cNvSpPr/>
          <p:nvPr/>
        </p:nvSpPr>
        <p:spPr>
          <a:xfrm>
            <a:off x="7045034" y="4071942"/>
            <a:ext cx="1928826" cy="64294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ادامه فعالیت</a:t>
            </a:r>
            <a:endParaRPr lang="fa-IR" dirty="0"/>
          </a:p>
        </p:txBody>
      </p:sp>
      <p:sp>
        <p:nvSpPr>
          <p:cNvPr id="10" name="Flowchart: Process 9"/>
          <p:cNvSpPr/>
          <p:nvPr/>
        </p:nvSpPr>
        <p:spPr>
          <a:xfrm>
            <a:off x="4082384" y="4071942"/>
            <a:ext cx="1857388" cy="7143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/>
              <a:t>چرا؟</a:t>
            </a:r>
          </a:p>
          <a:p>
            <a:r>
              <a:rPr lang="fa-IR" dirty="0" smtClean="0"/>
              <a:t>اشکال کچاست؟</a:t>
            </a:r>
          </a:p>
        </p:txBody>
      </p:sp>
      <p:sp>
        <p:nvSpPr>
          <p:cNvPr id="11" name="Flowchart: Terminator 10"/>
          <p:cNvSpPr/>
          <p:nvPr/>
        </p:nvSpPr>
        <p:spPr>
          <a:xfrm>
            <a:off x="6786578" y="5429264"/>
            <a:ext cx="1928826" cy="64294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حذف فعالیت</a:t>
            </a:r>
            <a:endParaRPr lang="fa-IR" dirty="0"/>
          </a:p>
        </p:txBody>
      </p:sp>
      <p:sp>
        <p:nvSpPr>
          <p:cNvPr id="13" name="Flowchart: Terminator 12"/>
          <p:cNvSpPr/>
          <p:nvPr/>
        </p:nvSpPr>
        <p:spPr>
          <a:xfrm>
            <a:off x="1357290" y="2714620"/>
            <a:ext cx="1928826" cy="64294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برنامه ریزی</a:t>
            </a:r>
            <a:endParaRPr lang="fa-IR" dirty="0"/>
          </a:p>
        </p:txBody>
      </p:sp>
      <p:cxnSp>
        <p:nvCxnSpPr>
          <p:cNvPr id="14" name="Straight Arrow Connector 13"/>
          <p:cNvCxnSpPr>
            <a:stCxn id="4" idx="2"/>
            <a:endCxn id="6" idx="0"/>
          </p:cNvCxnSpPr>
          <p:nvPr/>
        </p:nvCxnSpPr>
        <p:spPr>
          <a:xfrm rot="5400000">
            <a:off x="6363175" y="26789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6" idx="1"/>
            <a:endCxn id="10" idx="0"/>
          </p:cNvCxnSpPr>
          <p:nvPr/>
        </p:nvCxnSpPr>
        <p:spPr>
          <a:xfrm rot="10800000" flipV="1">
            <a:off x="5011078" y="3393280"/>
            <a:ext cx="316246" cy="6786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/>
        </p:nvSpPr>
        <p:spPr>
          <a:xfrm>
            <a:off x="3786182" y="5214950"/>
            <a:ext cx="2428892" cy="107157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آیا فلسفه وجودی دارد؟</a:t>
            </a:r>
            <a:endParaRPr lang="fa-IR" dirty="0"/>
          </a:p>
        </p:txBody>
      </p:sp>
      <p:cxnSp>
        <p:nvCxnSpPr>
          <p:cNvPr id="29" name="Straight Arrow Connector 28"/>
          <p:cNvCxnSpPr>
            <a:stCxn id="24" idx="3"/>
            <a:endCxn id="11" idx="1"/>
          </p:cNvCxnSpPr>
          <p:nvPr/>
        </p:nvCxnSpPr>
        <p:spPr>
          <a:xfrm>
            <a:off x="6215074" y="5750735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2"/>
            <a:endCxn id="24" idx="0"/>
          </p:cNvCxnSpPr>
          <p:nvPr/>
        </p:nvCxnSpPr>
        <p:spPr>
          <a:xfrm rot="5400000">
            <a:off x="4791539" y="4995411"/>
            <a:ext cx="428628" cy="10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Terminator 31"/>
          <p:cNvSpPr/>
          <p:nvPr/>
        </p:nvSpPr>
        <p:spPr>
          <a:xfrm>
            <a:off x="1255358" y="5429264"/>
            <a:ext cx="1928826" cy="64294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ارتقا فعالیت</a:t>
            </a:r>
            <a:endParaRPr lang="fa-IR" dirty="0"/>
          </a:p>
        </p:txBody>
      </p:sp>
      <p:cxnSp>
        <p:nvCxnSpPr>
          <p:cNvPr id="34" name="Straight Arrow Connector 33"/>
          <p:cNvCxnSpPr>
            <a:stCxn id="24" idx="1"/>
            <a:endCxn id="32" idx="3"/>
          </p:cNvCxnSpPr>
          <p:nvPr/>
        </p:nvCxnSpPr>
        <p:spPr>
          <a:xfrm rot="10800000">
            <a:off x="3184184" y="5750735"/>
            <a:ext cx="6019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hape 35"/>
          <p:cNvCxnSpPr>
            <a:stCxn id="6" idx="3"/>
            <a:endCxn id="8" idx="0"/>
          </p:cNvCxnSpPr>
          <p:nvPr/>
        </p:nvCxnSpPr>
        <p:spPr>
          <a:xfrm>
            <a:off x="7756216" y="3393281"/>
            <a:ext cx="253231" cy="6786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4000" b="1" dirty="0" smtClean="0">
                <a:solidFill>
                  <a:srgbClr val="FF3300"/>
                </a:solidFill>
                <a:cs typeface="B Jadid" pitchFamily="2" charset="-78"/>
              </a:rPr>
              <a:t>در هنگام</a:t>
            </a:r>
            <a:r>
              <a:rPr lang="en-US" sz="3600" b="1" dirty="0" smtClean="0">
                <a:solidFill>
                  <a:srgbClr val="FF3300"/>
                </a:solidFill>
                <a:cs typeface="B Jadid" pitchFamily="2" charset="-78"/>
              </a:rPr>
              <a:t>  </a:t>
            </a:r>
            <a:r>
              <a:rPr lang="fa-IR" b="1" dirty="0" smtClean="0">
                <a:solidFill>
                  <a:srgbClr val="FF3300"/>
                </a:solidFill>
                <a:cs typeface="B Jadid" pitchFamily="2" charset="-78"/>
              </a:rPr>
              <a:t>برنامه</a:t>
            </a:r>
            <a:r>
              <a:rPr lang="fa-IR" b="1" dirty="0" smtClean="0">
                <a:solidFill>
                  <a:srgbClr val="FF3300"/>
                </a:solidFill>
              </a:rPr>
              <a:t>‌</a:t>
            </a:r>
            <a:r>
              <a:rPr lang="fa-IR" b="1" dirty="0" smtClean="0">
                <a:solidFill>
                  <a:srgbClr val="FF3300"/>
                </a:solidFill>
                <a:cs typeface="B Jadid" pitchFamily="2" charset="-78"/>
              </a:rPr>
              <a:t>ريزي مي</a:t>
            </a:r>
            <a:r>
              <a:rPr lang="fa-IR" b="1" dirty="0" smtClean="0">
                <a:solidFill>
                  <a:srgbClr val="FF3300"/>
                </a:solidFill>
              </a:rPr>
              <a:t>‌</a:t>
            </a:r>
            <a:r>
              <a:rPr lang="fa-IR" b="1" dirty="0" smtClean="0">
                <a:solidFill>
                  <a:srgbClr val="FF3300"/>
                </a:solidFill>
                <a:cs typeface="B Jadid" pitchFamily="2" charset="-78"/>
              </a:rPr>
              <a:t>توان، موانع يا علل اصلي را به گروه هدف</a:t>
            </a:r>
            <a:r>
              <a:rPr lang="en-US" b="1" dirty="0" smtClean="0">
                <a:solidFill>
                  <a:srgbClr val="FF3300"/>
                </a:solidFill>
              </a:rPr>
              <a:t>: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•"/>
            </a:pPr>
            <a:r>
              <a:rPr lang="fa-IR" b="1" dirty="0" smtClean="0"/>
              <a:t>نيروي انساني، </a:t>
            </a:r>
            <a:endParaRPr lang="en-US" b="1" dirty="0" smtClean="0"/>
          </a:p>
          <a:p>
            <a:pPr>
              <a:buFontTx/>
              <a:buChar char="•"/>
            </a:pPr>
            <a:r>
              <a:rPr lang="fa-IR" b="1" dirty="0" smtClean="0"/>
              <a:t>تجهيزات </a:t>
            </a:r>
            <a:endParaRPr lang="en-US" b="1" dirty="0" smtClean="0"/>
          </a:p>
          <a:p>
            <a:pPr>
              <a:buFontTx/>
              <a:buChar char="•"/>
            </a:pPr>
            <a:r>
              <a:rPr lang="fa-IR" b="1" dirty="0" smtClean="0"/>
              <a:t>روش‌هاي اجرائي، </a:t>
            </a:r>
            <a:endParaRPr lang="en-US" b="1" dirty="0" smtClean="0"/>
          </a:p>
          <a:p>
            <a:pPr>
              <a:buFontTx/>
              <a:buChar char="•"/>
            </a:pPr>
            <a:r>
              <a:rPr lang="fa-IR" b="1" dirty="0" smtClean="0"/>
              <a:t>عوامل زيست محيطي</a:t>
            </a:r>
            <a:endParaRPr lang="en-US" b="1" dirty="0" smtClean="0"/>
          </a:p>
          <a:p>
            <a:pPr>
              <a:buFontTx/>
              <a:buChar char="•"/>
            </a:pPr>
            <a:r>
              <a:rPr lang="fa-IR" b="1" dirty="0" smtClean="0"/>
              <a:t>، ساختار سازماني،</a:t>
            </a:r>
            <a:endParaRPr lang="en-US" b="1" dirty="0" smtClean="0"/>
          </a:p>
          <a:p>
            <a:pPr>
              <a:buFontTx/>
              <a:buChar char="•"/>
            </a:pPr>
            <a:r>
              <a:rPr lang="fa-IR" b="1" dirty="0" smtClean="0"/>
              <a:t> عوامل اپيدميولوژيك،</a:t>
            </a:r>
            <a:endParaRPr lang="en-US" b="1" dirty="0" smtClean="0"/>
          </a:p>
          <a:p>
            <a:pPr>
              <a:buFontTx/>
              <a:buChar char="•"/>
            </a:pPr>
            <a:r>
              <a:rPr lang="fa-IR" b="1" dirty="0" smtClean="0"/>
              <a:t> عوامل اجتماعي </a:t>
            </a:r>
            <a:endParaRPr lang="en-US" b="1" dirty="0" smtClean="0"/>
          </a:p>
          <a:p>
            <a:r>
              <a:rPr lang="fa-IR" b="1" dirty="0" smtClean="0"/>
              <a:t>و ... تقسيم‌بندي نمود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a-IR" sz="48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3- یافتن راه حل احتمالی</a:t>
            </a:r>
            <a:endParaRPr lang="fa-IR" sz="48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sz="5400" dirty="0" smtClean="0">
              <a:cs typeface="B Farnaz" pitchFamily="2" charset="-78"/>
            </a:endParaRPr>
          </a:p>
          <a:p>
            <a:r>
              <a:rPr lang="fa-IR" sz="5400" dirty="0" smtClean="0">
                <a:cs typeface="B Farnaz" pitchFamily="2" charset="-78"/>
              </a:rPr>
              <a:t>در خانه شما چه کسی تصمیم میگیرد؟ یا حرف آخر را میزند؟</a:t>
            </a:r>
            <a:endParaRPr lang="fa-IR" sz="5400" dirty="0">
              <a:cs typeface="B Farnaz" pitchFamily="2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تصميم گيري مشاركتي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بستر مناسبي براي شكوفايي استعدادها و نيروهاي خلاق در حل مشكلات را فراهم مي سازد .</a:t>
            </a:r>
            <a:endParaRPr lang="en-US" sz="4200" dirty="0" smtClean="0">
              <a:latin typeface="Homa" pitchFamily="2" charset="-78"/>
              <a:cs typeface="Hom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مشاركت در انديشيدن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92987" cy="3887787"/>
          </a:xfrm>
        </p:spPr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بايد ياد بگيريم تا در انديشيدن مشاركت كنيم و نظرات خود را به ديگران تحميل نكنيم .</a:t>
            </a:r>
            <a:endParaRPr lang="en-US" sz="4200" smtClean="0">
              <a:latin typeface="Homa" pitchFamily="2" charset="-78"/>
              <a:cs typeface="Hom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8" name="Rectangle 8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بارش افكار</a:t>
            </a:r>
            <a:r>
              <a:rPr lang="fa-IR" sz="7700" smtClean="0">
                <a:latin typeface="Homa" pitchFamily="2" charset="-78"/>
                <a:cs typeface="Homa" pitchFamily="2" charset="-78"/>
              </a:rPr>
              <a:t> </a:t>
            </a:r>
            <a:r>
              <a:rPr lang="fa-IR" sz="5400" smtClean="0">
                <a:latin typeface="Homa" pitchFamily="2" charset="-78"/>
                <a:cs typeface="Homa" pitchFamily="2" charset="-78"/>
              </a:rPr>
              <a:t>( طوفان فكري ) :</a:t>
            </a:r>
            <a:endParaRPr lang="en-US" sz="77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3824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روشي است كه در آن شركت كنندگان روي موضوع مشخصي متمركز مي شوند و سعي مي كنند بيشترين و بهترين راه حلهاي ممكن براي مساله را بيان نمايند .</a:t>
            </a:r>
            <a:endParaRPr lang="en-US" sz="4200" dirty="0" smtClean="0">
              <a:latin typeface="Homa" pitchFamily="2" charset="-78"/>
              <a:cs typeface="Homa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382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8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8" grpId="0"/>
      <p:bldP spid="13824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چرا استفاده مي شود ؟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روشي است مناسب تا بر اساس فرآيندي بدون انتقاد و قضاوت حجم زيادي از ايده هاي خلاق و مؤثر توليد گردد .</a:t>
            </a:r>
          </a:p>
          <a:p>
            <a:pPr algn="r" eaLnBrk="1" hangingPunct="1">
              <a:buFont typeface="Wingdings" pitchFamily="2" charset="2"/>
              <a:buNone/>
            </a:pPr>
            <a:endParaRPr lang="en-US" smtClean="0">
              <a:latin typeface="Homa" pitchFamily="2" charset="-78"/>
              <a:cs typeface="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  <p:bldP spid="1423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dirty="0" smtClean="0">
                <a:latin typeface="Homa" pitchFamily="2" charset="-78"/>
                <a:cs typeface="Homa" pitchFamily="2" charset="-78"/>
              </a:rPr>
              <a:t>مزایا</a:t>
            </a:r>
            <a:endParaRPr lang="en-US" sz="5400" dirty="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r" eaLnBrk="1" hangingPunct="1">
              <a:buFontTx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هنگامي كه يك تيم از حل مساله اي باز مي ماند اين روش باعث تشويق اعضاي گروه به تفكر، باز مي گردد .</a:t>
            </a:r>
            <a:r>
              <a:rPr lang="fa-IR" dirty="0" smtClean="0">
                <a:latin typeface="Homa" pitchFamily="2" charset="-78"/>
                <a:cs typeface="Homa" pitchFamily="2" charset="-78"/>
              </a:rPr>
              <a:t> </a:t>
            </a:r>
          </a:p>
          <a:p>
            <a:pPr>
              <a:buNone/>
            </a:pPr>
            <a:r>
              <a:rPr lang="fa-IR" dirty="0" smtClean="0">
                <a:latin typeface="Homa" pitchFamily="2" charset="-78"/>
                <a:cs typeface="Homa" pitchFamily="2" charset="-78"/>
              </a:rPr>
              <a:t>اين روش همه اعضاي گروه را با حرارت و حساسيت درگير حل مساله مي كند .</a:t>
            </a:r>
          </a:p>
          <a:p>
            <a:pPr>
              <a:buNone/>
            </a:pPr>
            <a:r>
              <a:rPr lang="fa-IR" dirty="0" smtClean="0">
                <a:latin typeface="Homa" pitchFamily="2" charset="-78"/>
                <a:cs typeface="Homa" pitchFamily="2" charset="-78"/>
              </a:rPr>
              <a:t>زمانيكه در رسيدن به ماموريت مشترك متوقف مي شود به اعضاي گروه اجازه مي هد تا بر خلاقيت يكديگر جهت رسيدن به اهداف ، اميد و اعتماد به نفس داشته باشند .</a:t>
            </a:r>
            <a:r>
              <a:rPr lang="fa-IR" sz="1800" dirty="0" smtClean="0">
                <a:latin typeface="Homa" pitchFamily="2" charset="-78"/>
                <a:cs typeface="Homa" pitchFamily="2" charset="-78"/>
              </a:rPr>
              <a:t> </a:t>
            </a:r>
            <a:endParaRPr lang="en-US" sz="1800" dirty="0" smtClean="0">
              <a:latin typeface="Homa" pitchFamily="2" charset="-78"/>
              <a:cs typeface="Homa" pitchFamily="2" charset="-78"/>
            </a:endParaRPr>
          </a:p>
          <a:p>
            <a:pPr>
              <a:buNone/>
            </a:pPr>
            <a:endParaRPr lang="fa-IR" dirty="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Tx/>
              <a:buNone/>
            </a:pPr>
            <a:endParaRPr lang="fa-IR" dirty="0" smtClean="0">
              <a:latin typeface="Homa" pitchFamily="2" charset="-78"/>
              <a:cs typeface="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4800" smtClean="0">
                <a:latin typeface="Homa" pitchFamily="2" charset="-78"/>
                <a:cs typeface="Homa" pitchFamily="2" charset="-78"/>
              </a:rPr>
              <a:t>مهارتهاي كسب شده در</a:t>
            </a:r>
            <a:r>
              <a:rPr lang="fa-IR" sz="3200" smtClean="0">
                <a:latin typeface="Homa" pitchFamily="2" charset="-78"/>
                <a:cs typeface="Homa" pitchFamily="2" charset="-78"/>
              </a:rPr>
              <a:t>                     </a:t>
            </a:r>
            <a:r>
              <a:rPr lang="en-US" sz="3200" smtClean="0">
                <a:latin typeface="Homa" pitchFamily="2" charset="-78"/>
                <a:cs typeface="Homa" pitchFamily="2" charset="-78"/>
              </a:rPr>
              <a:t> 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مهارت در انديشيدن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مهارت در حل مساله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مهارت ارتباطي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مهارت كار در گروه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مهارت رهبري</a:t>
            </a:r>
            <a:endParaRPr lang="en-US" sz="42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752600" y="3810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chemeClr val="tx2"/>
                </a:solidFill>
                <a:latin typeface="Times New Roman" pitchFamily="18" charset="0"/>
              </a:rPr>
              <a:t>B.S.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فضاي مناسب براي</a:t>
            </a:r>
            <a:r>
              <a:rPr lang="fa-IR" smtClean="0">
                <a:latin typeface="Homa" pitchFamily="2" charset="-78"/>
                <a:cs typeface="Homa" pitchFamily="2" charset="-78"/>
              </a:rPr>
              <a:t> </a:t>
            </a:r>
            <a:endParaRPr lang="en-US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313613" cy="4114800"/>
          </a:xfrm>
        </p:spPr>
        <p:txBody>
          <a:bodyPr anchor="ctr">
            <a:normAutofit/>
          </a:bodyPr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1- محيط آرام باشد و افراد تمرکز داشته باشند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dirty="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2- افراد طوري بنشينند كه بتوانند همديگر را ببينند و صداي يكديگر را به خوبي بشنوند 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09800" y="381000"/>
            <a:ext cx="182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chemeClr val="tx2"/>
                </a:solidFill>
                <a:latin typeface="Times New Roman" pitchFamily="18" charset="0"/>
              </a:rPr>
              <a:t>B.S.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  <p:bldP spid="1658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6000" b="0" smtClean="0">
                <a:latin typeface="Georgia" pitchFamily="18" charset="0"/>
              </a:rPr>
              <a:t>Step by Step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ar-SA" b="1" smtClean="0"/>
              <a:t>تعريف مسئله</a:t>
            </a:r>
            <a:r>
              <a:rPr lang="en-US" b="1" smtClean="0"/>
              <a:t> </a:t>
            </a:r>
            <a:endParaRPr lang="en-US" smtClean="0"/>
          </a:p>
          <a:p>
            <a:pPr marL="609600" indent="-609600" eaLnBrk="1" hangingPunct="1">
              <a:buFontTx/>
              <a:buAutoNum type="arabicPeriod"/>
            </a:pPr>
            <a:r>
              <a:rPr lang="ar-SA" b="1" smtClean="0"/>
              <a:t>تجزيه و تحليل علل موثر</a:t>
            </a:r>
            <a:r>
              <a:rPr lang="fa-IR" smtClean="0"/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ar-SA" b="1" smtClean="0"/>
              <a:t>يافتن راه حل های احتمالی</a:t>
            </a:r>
            <a:r>
              <a:rPr lang="fa-IR" smtClean="0"/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ar-SA" b="1" smtClean="0"/>
              <a:t>انتخاب بهترين راه حل</a:t>
            </a:r>
            <a:r>
              <a:rPr lang="fa-IR" smtClean="0"/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ar-SA" b="1" smtClean="0"/>
              <a:t>تدوين برنامه عملياتی</a:t>
            </a:r>
            <a:r>
              <a:rPr lang="fa-IR" smtClean="0"/>
              <a:t>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ar-SA" b="1" smtClean="0"/>
              <a:t>اجرای راه حل و ارزيابی پيشرفت کار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فضاي مناسب براي</a:t>
            </a:r>
            <a:r>
              <a:rPr lang="fa-IR" smtClean="0">
                <a:latin typeface="Homa" pitchFamily="2" charset="-78"/>
                <a:cs typeface="Homa" pitchFamily="2" charset="-78"/>
              </a:rPr>
              <a:t> </a:t>
            </a:r>
            <a:endParaRPr lang="en-US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542213" cy="4114800"/>
          </a:xfrm>
        </p:spPr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3- شرايط دوستانه و هدفمند باشد .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4- حدود مشاركت افراد مشخص باشد .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5- رهبري گروه توام با دمكراسي باشد .</a:t>
            </a:r>
            <a:endParaRPr lang="en-US" sz="42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209800" y="381000"/>
            <a:ext cx="182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chemeClr val="tx2"/>
                </a:solidFill>
                <a:latin typeface="Times New Roman" pitchFamily="18" charset="0"/>
              </a:rPr>
              <a:t>B.S.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  <p:bldP spid="17408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چگونه انجام مي گيرد ؟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دو روش اصلي براي         وجود دارد :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الف – روش منظم يا مرتب يا نوبتي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ب – روش نامنظم يا نامرتب يا غير نوبتي</a:t>
            </a:r>
            <a:endParaRPr lang="en-US" sz="42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4038600" y="1981200"/>
            <a:ext cx="1219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200">
                <a:latin typeface="Times New Roman" pitchFamily="18" charset="0"/>
              </a:rPr>
              <a:t>B.S.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الف – مراحل روش منظم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1- مساله ( شكل ) مورد توافق گروه قرار گرفته و بطور خوانا و واضح روي تابلو نوشته مي شود .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200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2- هريك از اعضاي گروه به نوبت علل احتمالي مشكل را بيان مي نمايند و نظر آنان را مي نويسيم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الف – مراحل روش منظم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114800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3- نظرخواهي را تا آنجا ادامه مي دهيم تا نقطه نظر جديدي ارائه نشود .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endParaRPr lang="fa-IR" sz="280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4- فهرست نظرات را از نظر واضح بودن آنها و حذف موارد تكراري مرور مي كنيم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الف – مراحل روش منظم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 typeface="Wingdings" pitchFamily="2" charset="2"/>
              <a:buNone/>
            </a:pPr>
            <a:endParaRPr lang="fa-IR" sz="330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5- فهرست را نهايي مي كنيم .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6- در تمام مراحل مقررات بارش افكار را رعايت مي كنيم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  <p:bldP spid="15053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مقررات بارش افكار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marL="552450" indent="-552450" algn="r" eaLnBrk="1" hangingPunct="1">
              <a:buFontTx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  <a:sym typeface="Wingdings" pitchFamily="2" charset="2"/>
              </a:rPr>
              <a:t>- هر نوع اظهار نظر از هريك از اعضاي گروه پذيرفته خواهد شد .</a:t>
            </a:r>
          </a:p>
          <a:p>
            <a:pPr marL="552450" indent="-552450" algn="r" eaLnBrk="1" hangingPunct="1">
              <a:buFontTx/>
              <a:buNone/>
            </a:pPr>
            <a:endParaRPr lang="fa-IR" sz="4200" smtClean="0">
              <a:latin typeface="Homa" pitchFamily="2" charset="-78"/>
              <a:cs typeface="Homa" pitchFamily="2" charset="-78"/>
              <a:sym typeface="Wingdings" pitchFamily="2" charset="2"/>
            </a:endParaRPr>
          </a:p>
          <a:p>
            <a:pPr marL="552450" indent="-552450" algn="r" eaLnBrk="1" hangingPunct="1">
              <a:buFontTx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  <a:sym typeface="Wingdings" pitchFamily="2" charset="2"/>
              </a:rPr>
              <a:t>- هيچ يك از اعضاي گروه سخن گوينده را قطع نمي كند 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4" grpId="1"/>
      <p:bldP spid="151554" grpId="2"/>
      <p:bldP spid="151555" grpId="0" build="p"/>
      <p:bldP spid="151555" grpId="1" build="allAtOnce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مقررات بارش افكار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marL="552450" indent="-552450" algn="r" eaLnBrk="1" hangingPunct="1">
              <a:buFontTx/>
              <a:buNone/>
            </a:pPr>
            <a:endParaRPr lang="fa-IR" smtClean="0">
              <a:latin typeface="Homa" pitchFamily="2" charset="-78"/>
              <a:cs typeface="Homa" pitchFamily="2" charset="-78"/>
              <a:sym typeface="Wingdings" pitchFamily="2" charset="2"/>
            </a:endParaRPr>
          </a:p>
          <a:p>
            <a:pPr marL="552450" indent="-552450" algn="r" eaLnBrk="1" hangingPunct="1">
              <a:buFontTx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  <a:sym typeface="Wingdings" pitchFamily="2" charset="2"/>
              </a:rPr>
              <a:t>- نقطه نظرات با همان كلمات و عبارات بيان شده روي تابلو نوشته مي شود .</a:t>
            </a:r>
          </a:p>
          <a:p>
            <a:pPr marL="552450" indent="-552450" algn="r" eaLnBrk="1" hangingPunct="1">
              <a:buFontTx/>
              <a:buNone/>
            </a:pPr>
            <a:endParaRPr lang="fa-IR" sz="4200" smtClean="0">
              <a:latin typeface="Homa" pitchFamily="2" charset="-78"/>
              <a:cs typeface="Homa" pitchFamily="2" charset="-78"/>
              <a:sym typeface="Wingdings" pitchFamily="2" charset="2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0" grpId="1"/>
      <p:bldP spid="155650" grpId="2"/>
      <p:bldP spid="155651" grpId="0" build="p"/>
      <p:bldP spid="155651" grpId="1" build="allAtOnce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مقررات بارش افكار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114800"/>
          </a:xfrm>
        </p:spPr>
        <p:txBody>
          <a:bodyPr anchor="ctr"/>
          <a:lstStyle/>
          <a:p>
            <a:pPr marL="552450" indent="-552450" algn="r" eaLnBrk="1" hangingPunct="1">
              <a:buFontTx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  <a:sym typeface="Wingdings" pitchFamily="2" charset="2"/>
              </a:rPr>
              <a:t>- از نقطه نظرات كسي انتقاد نمي شود .</a:t>
            </a:r>
          </a:p>
          <a:p>
            <a:pPr marL="552450" indent="-552450" algn="r" eaLnBrk="1" hangingPunct="1">
              <a:buFontTx/>
              <a:buNone/>
            </a:pPr>
            <a:endParaRPr lang="fa-IR" sz="4200" smtClean="0">
              <a:latin typeface="Homa" pitchFamily="2" charset="-78"/>
              <a:cs typeface="Homa" pitchFamily="2" charset="-78"/>
              <a:sym typeface="Wingdings" pitchFamily="2" charset="2"/>
            </a:endParaRPr>
          </a:p>
          <a:p>
            <a:pPr marL="552450" indent="-552450" algn="r" eaLnBrk="1" hangingPunct="1">
              <a:buFontTx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  <a:sym typeface="Wingdings" pitchFamily="2" charset="2"/>
              </a:rPr>
              <a:t>- درباره نقطه نظرات كسي سوال نمي شود مگر براي روشنتر شدن آنها .</a:t>
            </a:r>
            <a:endParaRPr lang="en-US" sz="4200" smtClean="0">
              <a:latin typeface="Homa" pitchFamily="2" charset="-78"/>
              <a:cs typeface="Homa" pitchFamily="2" charset="-7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mtClean="0"/>
              <a:t>مسئله: میخواهیم از معاونت بهداشتی بجنورد به روستای روئین برویم:</a:t>
            </a:r>
            <a:endParaRPr lang="fa-I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ب- روش نامنظم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smtClean="0">
                <a:latin typeface="Homa" pitchFamily="2" charset="-78"/>
                <a:cs typeface="Homa" pitchFamily="2" charset="-78"/>
              </a:rPr>
              <a:t>كليه مراحل و مقررات شبيه روش منظم مي باشد بجز اينكه نظرات توسط هر فرد گروه در هر زمان ارائه شود بدون در نظر گرفتن نوبت پذيرفته مي شود .</a:t>
            </a:r>
            <a:endParaRPr lang="en-US" sz="4200" smtClean="0">
              <a:latin typeface="Homa" pitchFamily="2" charset="-78"/>
              <a:cs typeface="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/>
      <p:bldP spid="156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mtClean="0"/>
              <a:t>گام هاي حل مسأله</a:t>
            </a:r>
            <a:endParaRPr lang="en-US" smtClean="0"/>
          </a:p>
        </p:txBody>
      </p:sp>
      <p:graphicFrame>
        <p:nvGraphicFramePr>
          <p:cNvPr id="560131" name="Group 3"/>
          <p:cNvGraphicFramePr>
            <a:graphicFrameLocks noGrp="1"/>
          </p:cNvGraphicFramePr>
          <p:nvPr>
            <p:ph idx="1"/>
          </p:nvPr>
        </p:nvGraphicFramePr>
        <p:xfrm>
          <a:off x="827088" y="1700213"/>
          <a:ext cx="7772400" cy="4381502"/>
        </p:xfrm>
        <a:graphic>
          <a:graphicData uri="http://schemas.openxmlformats.org/drawingml/2006/table">
            <a:tbl>
              <a:tblPr rtl="1"/>
              <a:tblGrid>
                <a:gridCol w="2590800"/>
                <a:gridCol w="2590800"/>
                <a:gridCol w="25908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مرحله (گام)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ابزار هاي مورد استفاده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برون داد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1) شناسايي و تعريف مسأله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كنترل آماري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نياز سنجي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1) بيان واضح، عيني و ملموس از مسأله در يك عبارت كوتاه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2) بيان وضع مطلوب و نقطه اي كه برنامه مي خواهد به آن برسد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2) تجزيه و تحليل علل مؤثر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بارش افكار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نمودار استخوان ماهي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B Lotus" pitchFamily="2" charset="-78"/>
                        </a:rPr>
                        <a:t>نمودار درختي يا ساير روش هاي ترسيم نقشه ذهني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فهرست علل مؤثر در به وجود آمدن مسأله و چگونگي ارتباط عوامل اصلي و فرعي با يكديگر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3) يافتن راه حل احتمالي 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بارش افكار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فهرست راه هاي ممكن براي حل مسأله</a:t>
                      </a:r>
                      <a:endParaRPr kumimoji="0" lang="ar-S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تنوع بارش افكار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- بصري ( بينايي ) :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اشخاص ( تيم ) تصويري از چگونگي ديدن يك موقعيت يا مساله ، طراحي و توليد مي كنند .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dirty="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- روش 6.3.5 :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  <p:bldP spid="15769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8800"/>
            <a:ext cx="7313612" cy="4191000"/>
          </a:xfrm>
        </p:spPr>
        <p:txBody>
          <a:bodyPr anchor="ctr"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الف- هر شخص ( معمولا” 6 نفر ) 5 دقيقه وقت داده مي شود تا 3 نظر را روي يك كاغذ بنويسد .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dirty="0" smtClean="0">
              <a:latin typeface="Homa" pitchFamily="2" charset="-78"/>
              <a:cs typeface="Homa" pitchFamily="2" charset="-78"/>
            </a:endParaRPr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1295400" y="381000"/>
            <a:ext cx="739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5400">
                <a:solidFill>
                  <a:schemeClr val="tx2"/>
                </a:solidFill>
                <a:cs typeface="Homa" pitchFamily="2" charset="-78"/>
              </a:rPr>
              <a:t>مراحل روش6.3.5 :</a:t>
            </a:r>
            <a:endParaRPr lang="en-US" sz="5400">
              <a:solidFill>
                <a:schemeClr val="tx2"/>
              </a:solidFill>
              <a:cs typeface="Homa" pitchFamily="2" charset="-78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013" y="1752600"/>
            <a:ext cx="7313612" cy="4189413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ب– سپس هر شخص يك تكه كاغذ را به نفر بعدي مي دهد تا 3 نظر اضافه نمايد . ( 5 دقيقه فرصت )</a:t>
            </a:r>
          </a:p>
          <a:p>
            <a:pPr algn="r" eaLnBrk="1" hangingPunct="1">
              <a:buFont typeface="Wingdings" pitchFamily="2" charset="2"/>
              <a:buNone/>
            </a:pPr>
            <a:endParaRPr lang="fa-IR" sz="4200" dirty="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fa-IR" sz="4200" dirty="0" smtClean="0">
                <a:latin typeface="Homa" pitchFamily="2" charset="-78"/>
                <a:cs typeface="Homa" pitchFamily="2" charset="-78"/>
              </a:rPr>
              <a:t>ج- اين چرخش به تعداد افراد ادامه مي يابد .</a:t>
            </a:r>
            <a:r>
              <a:rPr lang="fa-IR" dirty="0" smtClean="0">
                <a:latin typeface="Homa" pitchFamily="2" charset="-78"/>
                <a:cs typeface="Homa" pitchFamily="2" charset="-78"/>
              </a:rPr>
              <a:t> </a:t>
            </a:r>
          </a:p>
          <a:p>
            <a:pPr algn="r" eaLnBrk="1" hangingPunct="1">
              <a:buFont typeface="Wingdings" pitchFamily="2" charset="2"/>
              <a:buNone/>
            </a:pPr>
            <a:endParaRPr lang="fa-IR" dirty="0" smtClean="0">
              <a:latin typeface="Homa" pitchFamily="2" charset="-78"/>
              <a:cs typeface="Homa" pitchFamily="2" charset="-78"/>
            </a:endParaRPr>
          </a:p>
          <a:p>
            <a:pPr algn="r" eaLnBrk="1" hangingPunct="1"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cs typeface="Homa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fa-IR" sz="5400" smtClean="0">
                <a:latin typeface="Homa" pitchFamily="2" charset="-78"/>
                <a:cs typeface="Homa" pitchFamily="2" charset="-78"/>
              </a:rPr>
              <a:t>مراحل روش 6.3.5 :</a:t>
            </a:r>
            <a:endParaRPr lang="en-US" sz="5400" smtClean="0">
              <a:latin typeface="Homa" pitchFamily="2" charset="-78"/>
              <a:cs typeface="Homa" pitchFamily="2" charset="-78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a-IR" sz="48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4- انتخاب بهترین راه حل</a:t>
            </a:r>
            <a:endParaRPr lang="fa-IR" sz="48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اولویت بندی مسائل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روش های اولویت بندی:</a:t>
            </a:r>
          </a:p>
          <a:p>
            <a:r>
              <a:rPr lang="fa-IR" dirty="0" smtClean="0"/>
              <a:t>الف) غیر ساختاری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dirty="0" smtClean="0"/>
              <a:t>نظر افراد باتجربه، کارشناس، مشاور، مدیر، مردم و..</a:t>
            </a:r>
          </a:p>
          <a:p>
            <a:pPr marL="571500" indent="-514350"/>
            <a:r>
              <a:rPr lang="fa-IR" dirty="0" smtClean="0"/>
              <a:t>ب) ساختاری: بر اساس معیار عمل میکنیم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dirty="0" smtClean="0"/>
              <a:t>ارتباط مستقیم : موضوع چقدر به سازمان خودمان مرتبط است.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dirty="0" smtClean="0"/>
              <a:t>مناسبت: شدت و وسعت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dirty="0" smtClean="0"/>
              <a:t>اهمیت زمانی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dirty="0" smtClean="0"/>
              <a:t>توانایی حل مشکل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dirty="0" smtClean="0"/>
              <a:t> مقبولیت</a:t>
            </a:r>
          </a:p>
          <a:p>
            <a:pPr marL="971550" lvl="1" indent="-514350">
              <a:buFont typeface="+mj-lt"/>
              <a:buAutoNum type="arabicPeriod"/>
            </a:pPr>
            <a:r>
              <a:rPr lang="fa-IR" dirty="0" smtClean="0"/>
              <a:t>هزینه فایده</a:t>
            </a:r>
          </a:p>
          <a:p>
            <a:pPr marL="571500" indent="-514350"/>
            <a:endParaRPr lang="fa-IR" dirty="0" smtClean="0"/>
          </a:p>
          <a:p>
            <a:pPr marL="571500" indent="-514350"/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71454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a-IR" sz="3200" b="1" dirty="0" smtClean="0"/>
              <a:t>جدول ماتريس تصميم گيري</a:t>
            </a:r>
            <a:r>
              <a:rPr lang="fa-IR" sz="3200" dirty="0" smtClean="0"/>
              <a:t> </a:t>
            </a:r>
            <a:endParaRPr lang="en-US" sz="3200" dirty="0" smtClean="0"/>
          </a:p>
        </p:txBody>
      </p:sp>
      <p:graphicFrame>
        <p:nvGraphicFramePr>
          <p:cNvPr id="67761" name="Group 177"/>
          <p:cNvGraphicFramePr>
            <a:graphicFrameLocks noGrp="1"/>
          </p:cNvGraphicFramePr>
          <p:nvPr>
            <p:ph idx="1"/>
          </p:nvPr>
        </p:nvGraphicFramePr>
        <p:xfrm>
          <a:off x="457201" y="1000108"/>
          <a:ext cx="8229599" cy="5617847"/>
        </p:xfrm>
        <a:graphic>
          <a:graphicData uri="http://schemas.openxmlformats.org/drawingml/2006/table">
            <a:tbl>
              <a:tblPr rtl="1"/>
              <a:tblGrid>
                <a:gridCol w="1647480"/>
                <a:gridCol w="848702"/>
                <a:gridCol w="850262"/>
                <a:gridCol w="1060877"/>
                <a:gridCol w="1062437"/>
                <a:gridCol w="814379"/>
                <a:gridCol w="917347"/>
                <a:gridCol w="102811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هدفـــهـــــــــــا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جمع امتيازات ستون افقي پر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کد موضوعات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جمع ستون پرافقي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جمع ستون خالي عمودي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جمع کل امتياز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مراتب اولويت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L="89863" marR="898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4000" b="1" smtClean="0"/>
              <a:t>جدول اولويت بندي وانتخاب</a:t>
            </a:r>
            <a:endParaRPr lang="en-US" sz="4000" b="1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ln w="57150">
            <a:solidFill>
              <a:srgbClr val="008000"/>
            </a:solidFill>
          </a:ln>
        </p:spPr>
        <p:txBody>
          <a:bodyPr/>
          <a:lstStyle/>
          <a:p>
            <a:pPr marL="609600" indent="-609600" eaLnBrk="1" hangingPunct="1">
              <a:defRPr/>
            </a:pPr>
            <a:r>
              <a:rPr lang="fa-IR" sz="2800" b="1" dirty="0" smtClean="0">
                <a:solidFill>
                  <a:srgbClr val="CC3300"/>
                </a:solidFill>
              </a:rPr>
              <a:t>چگونه ازجدول اولويت بندي وانتخاب استفاده مي کنيم :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ازطريق بحث واجماع معيارهاي اولويت بندي راتعيين مي کنيم.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مورد ارتقاءانتخاب شده را دررديف ها،ومعيارها رادرستونها مي نويسيم.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مقياس نمره گذاري راتعيين مي کنيم.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ازطريق بحث واجماع ،به هريک از موارد ارتقاءنمره مي دهيم.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نمره هريک ازموارد ارتقاء را جمع کرده ومورد بيشترين نمره راانتخاب مي کنيم.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959" name="Group 231"/>
          <p:cNvGraphicFramePr>
            <a:graphicFrameLocks noGrp="1"/>
          </p:cNvGraphicFramePr>
          <p:nvPr>
            <p:ph sz="half" idx="1"/>
          </p:nvPr>
        </p:nvGraphicFramePr>
        <p:xfrm>
          <a:off x="714347" y="857232"/>
          <a:ext cx="3071835" cy="4754592"/>
        </p:xfrm>
        <a:graphic>
          <a:graphicData uri="http://schemas.openxmlformats.org/drawingml/2006/table">
            <a:tbl>
              <a:tblPr rtl="1"/>
              <a:tblGrid>
                <a:gridCol w="572970"/>
                <a:gridCol w="598798"/>
                <a:gridCol w="629500"/>
                <a:gridCol w="609186"/>
                <a:gridCol w="661381"/>
              </a:tblGrid>
              <a:tr h="29987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latin typeface="Verdana" pitchFamily="34" charset="0"/>
                          <a:cs typeface="B Titr" pitchFamily="2" charset="-78"/>
                        </a:rPr>
                        <a:t>ابزار وامکانات لازم</a:t>
                      </a:r>
                      <a:endParaRPr lang="en-US" sz="2800" b="1" dirty="0" smtClean="0">
                        <a:latin typeface="Verdana" pitchFamily="34" charset="0"/>
                        <a:cs typeface="B Titr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vert="vert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latin typeface="Verdana" pitchFamily="34" charset="0"/>
                          <a:cs typeface="B Titr" pitchFamily="2" charset="-78"/>
                        </a:rPr>
                        <a:t>هزينه-اثربخشي</a:t>
                      </a:r>
                      <a:endParaRPr lang="en-US" sz="2800" b="1" dirty="0" smtClean="0">
                        <a:latin typeface="Verdana" pitchFamily="34" charset="0"/>
                        <a:cs typeface="B Titr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latin typeface="Verdana" pitchFamily="34" charset="0"/>
                          <a:cs typeface="B Titr" pitchFamily="2" charset="-78"/>
                        </a:rPr>
                        <a:t>تعهد مديريت ارشد</a:t>
                      </a:r>
                      <a:endParaRPr lang="en-US" sz="2800" b="1" dirty="0" smtClean="0">
                        <a:latin typeface="Verdana" pitchFamily="34" charset="0"/>
                        <a:cs typeface="B Titr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fa-IR" sz="2800" b="1" dirty="0" smtClean="0">
                          <a:latin typeface="Verdana" pitchFamily="34" charset="0"/>
                          <a:cs typeface="B Titr" pitchFamily="2" charset="-78"/>
                        </a:rPr>
                        <a:t>جمع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a-IR" sz="2800" b="1" dirty="0" smtClean="0">
                          <a:latin typeface="Verdana" pitchFamily="34" charset="0"/>
                          <a:cs typeface="B Titr" pitchFamily="2" charset="-78"/>
                        </a:rPr>
                        <a:t>درجه اولويت اهداف</a:t>
                      </a:r>
                      <a:endParaRPr lang="en-US" sz="2800" b="1" dirty="0" smtClean="0">
                        <a:latin typeface="Verdana" pitchFamily="34" charset="0"/>
                        <a:cs typeface="B Titr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79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2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3941" name="Group 213"/>
          <p:cNvGraphicFramePr>
            <a:graphicFrameLocks noGrp="1"/>
          </p:cNvGraphicFramePr>
          <p:nvPr>
            <p:ph sz="quarter" idx="2"/>
          </p:nvPr>
        </p:nvGraphicFramePr>
        <p:xfrm>
          <a:off x="681038" y="282556"/>
          <a:ext cx="3105144" cy="503238"/>
        </p:xfrm>
        <a:graphic>
          <a:graphicData uri="http://schemas.openxmlformats.org/drawingml/2006/table">
            <a:tbl>
              <a:tblPr rtl="1"/>
              <a:tblGrid>
                <a:gridCol w="3105144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معيارهاي انتخاب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951" name="Group 223"/>
          <p:cNvGraphicFramePr>
            <a:graphicFrameLocks noGrp="1"/>
          </p:cNvGraphicFramePr>
          <p:nvPr>
            <p:ph sz="quarter" idx="3"/>
          </p:nvPr>
        </p:nvGraphicFramePr>
        <p:xfrm>
          <a:off x="3786182" y="3864123"/>
          <a:ext cx="4786346" cy="1779455"/>
        </p:xfrm>
        <a:graphic>
          <a:graphicData uri="http://schemas.openxmlformats.org/drawingml/2006/table">
            <a:tbl>
              <a:tblPr rtl="1"/>
              <a:tblGrid>
                <a:gridCol w="4786346"/>
              </a:tblGrid>
              <a:tr h="59748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1)عملياتي نمودن بودجه در  حوزه درمان دانشگاه درسال84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49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2)عملياتي نمودن بودجه در  حوزه بهداشت دانشگاه درسال84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48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3)عملياتي نمودن بودجه در   حوزه آموزش دانشگاه درسال84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83" name="Text Box 217"/>
          <p:cNvSpPr txBox="1">
            <a:spLocks noChangeArrowheads="1"/>
          </p:cNvSpPr>
          <p:nvPr/>
        </p:nvSpPr>
        <p:spPr bwMode="auto">
          <a:xfrm>
            <a:off x="5072066" y="1492241"/>
            <a:ext cx="24685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1" hangingPunct="1"/>
            <a:r>
              <a:rPr lang="fa-IR" sz="3200" b="1" dirty="0">
                <a:latin typeface="Verdana" pitchFamily="34" charset="0"/>
              </a:rPr>
              <a:t>ماتريس انتخاب</a:t>
            </a:r>
            <a:endParaRPr lang="en-US" sz="3200" b="1" dirty="0">
              <a:latin typeface="Verdana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4000" b="1" smtClean="0"/>
              <a:t>روش رأي گيري متعّـد د</a:t>
            </a:r>
            <a:endParaRPr lang="en-US" sz="4000" b="1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38100">
            <a:solidFill>
              <a:srgbClr val="008000"/>
            </a:solidFill>
          </a:ln>
        </p:spPr>
        <p:txBody>
          <a:bodyPr/>
          <a:lstStyle/>
          <a:p>
            <a:pPr marL="609600" indent="-609600" eaLnBrk="1" hangingPunct="1">
              <a:defRPr/>
            </a:pPr>
            <a:r>
              <a:rPr lang="fa-IR" sz="2800" b="1" dirty="0" smtClean="0">
                <a:solidFill>
                  <a:srgbClr val="FF3300"/>
                </a:solidFill>
              </a:rPr>
              <a:t>چگونه رأي گيري متعّـدد راانجام دهيم: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ازطريق بارش افکار از نظرات افراد فهرستي تهيّه کرده وآنها راشماره گذاري مي کنيم.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موارد مشابه رابا نظر گروه ادغام مي کنيم.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معيارهاي انتخاب را با مشارکت اعضاي گروه تعيين مي کنيم.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از اعضاي گروه مي خواهيم به 20تا25 درصد کل گزينه هارأي داده وروي کاغذ بنويسند.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براي هريک از گزينه ها،تعداد رأي ها راخوانده وثبت مي کنيم.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گزينه هائي را که کمتراز 3 رأي آورده اند حذف مي کنيم.</a:t>
            </a:r>
            <a:endParaRPr lang="en-US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z="4000" b="1" smtClean="0"/>
              <a:t>روش گروه اسمي</a:t>
            </a:r>
            <a:endParaRPr lang="en-US" sz="4000" b="1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ln w="38100">
            <a:solidFill>
              <a:srgbClr val="008000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fa-IR" sz="2800" b="1" dirty="0" smtClean="0">
                <a:solidFill>
                  <a:srgbClr val="FF3300"/>
                </a:solidFill>
              </a:rPr>
              <a:t>چگونه روش گروه اسمي راانجام مي دهيم: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ابتداهريک از اعضاء گروه نظرات خودرا در رابطه با موضوع ارتقا مي نويسد.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نظرات افراد رابدون بحث وگفتگو روي تابلو مي نويسيم.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براي رفع ابهامات ونهائي کردن فهرستِ نظرات بحث گروهي مي کنيم.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موارد ارتقاراباحروف مشخّص کرده وازاعضاي گروه مي خواهيم آنهارارتبه بندي </a:t>
            </a:r>
            <a:r>
              <a:rPr lang="fa-IR" sz="2000" b="1" dirty="0" smtClean="0"/>
              <a:t>کنند(مثلا اگر6 مورد ارتقاوجود دارد موارد را از1تا6 رتبه بندي کنند).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جدولي ازموارد ارتقاتشکيل داده ورتبه هريک از مواردراجمع مي کنيم.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fa-IR" sz="2400" b="1" dirty="0" smtClean="0"/>
              <a:t>گزينه هاي حائز بالاترين رتبه ها راانتخاب مي کنيم.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mtClean="0"/>
              <a:t>گام هاي حل مسأله</a:t>
            </a:r>
            <a:endParaRPr lang="en-US" smtClean="0"/>
          </a:p>
        </p:txBody>
      </p:sp>
      <p:graphicFrame>
        <p:nvGraphicFramePr>
          <p:cNvPr id="561155" name="Group 3"/>
          <p:cNvGraphicFramePr>
            <a:graphicFrameLocks noGrp="1"/>
          </p:cNvGraphicFramePr>
          <p:nvPr>
            <p:ph idx="1"/>
          </p:nvPr>
        </p:nvGraphicFramePr>
        <p:xfrm>
          <a:off x="827088" y="1790700"/>
          <a:ext cx="7772400" cy="4381502"/>
        </p:xfrm>
        <a:graphic>
          <a:graphicData uri="http://schemas.openxmlformats.org/drawingml/2006/table">
            <a:tbl>
              <a:tblPr rtl="1"/>
              <a:tblGrid>
                <a:gridCol w="2590800"/>
                <a:gridCol w="2590800"/>
                <a:gridCol w="25908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مرحله (گام)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ابزار هاي مورد استفاده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برون داد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4) انتخاب بهترين راه حل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امتياز دهي و رتبه بندي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فهرست محدود بهترين راه حل ها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5) تدوين برنامه عملياتي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بارش افكار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جدول گانت برنامه عملياتي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فهرست زمانبندي شده فعاليت ها به تفكيك هر راه حل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6) اجرا، پايش و ارزشيابي 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مستند سازي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Lotus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ابزار هاي جمع آوري اطلاعات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B Lotus" pitchFamily="2" charset="-78"/>
                        </a:rPr>
                        <a:t>مستندات انجام فعاليت ها و آمار نتايج حاصله در تغييرات شاخص ها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B Lotus" pitchFamily="2" charset="-78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fa-IR" sz="48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1- شناسایی و تعریف مسئله</a:t>
            </a:r>
            <a:endParaRPr lang="fa-IR" sz="48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مهندس فاضلی</a:t>
            </a:r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>
                <a:solidFill>
                  <a:srgbClr val="FF3300"/>
                </a:solidFill>
                <a:cs typeface="B Jadid" pitchFamily="2" charset="-78"/>
              </a:rPr>
              <a:t>شناسايي مساله: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•"/>
              <a:tabLst>
                <a:tab pos="800100" algn="l"/>
              </a:tabLst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كنترل آماري وشاخصها</a:t>
            </a:r>
            <a:endParaRPr lang="en-US" sz="3600" b="1" dirty="0" smtClean="0">
              <a:solidFill>
                <a:srgbClr val="000066"/>
              </a:solidFill>
              <a:cs typeface="B Jadid" pitchFamily="2" charset="-78"/>
            </a:endParaRPr>
          </a:p>
          <a:p>
            <a:pPr lvl="1">
              <a:buFontTx/>
              <a:buChar char="•"/>
              <a:tabLst>
                <a:tab pos="800100" algn="l"/>
              </a:tabLst>
            </a:pPr>
            <a:r>
              <a:rPr lang="fa-IR" b="1" i="1" u="sng" dirty="0" smtClean="0"/>
              <a:t> مقايسه آمار خاص يك سازمان در دوره هاي مختلف مانند ماه و سال؛</a:t>
            </a:r>
            <a:r>
              <a:rPr lang="en-US" dirty="0" smtClean="0"/>
              <a:t> </a:t>
            </a:r>
            <a:endParaRPr lang="fa-IR" dirty="0" smtClean="0"/>
          </a:p>
          <a:p>
            <a:pPr lvl="1">
              <a:buFontTx/>
              <a:buChar char="•"/>
              <a:tabLst>
                <a:tab pos="800100" algn="l"/>
              </a:tabLst>
            </a:pPr>
            <a:r>
              <a:rPr lang="fa-IR" b="1" i="1" u="sng" dirty="0" smtClean="0"/>
              <a:t>- مقايسه آمار خاص يك سازمان با شاخص هاي معيار؛</a:t>
            </a:r>
          </a:p>
          <a:p>
            <a:pPr>
              <a:buFontTx/>
              <a:buChar char="•"/>
              <a:tabLst>
                <a:tab pos="800100" algn="l"/>
              </a:tabLst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مصاحبه جمعي</a:t>
            </a:r>
            <a:endParaRPr lang="en-US" sz="3600" b="1" dirty="0" smtClean="0">
              <a:solidFill>
                <a:srgbClr val="000066"/>
              </a:solidFill>
              <a:cs typeface="B Jadid" pitchFamily="2" charset="-78"/>
            </a:endParaRPr>
          </a:p>
          <a:p>
            <a:pPr>
              <a:buFontTx/>
              <a:buChar char="•"/>
              <a:tabLst>
                <a:tab pos="800100" algn="l"/>
              </a:tabLst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مصاحبه گروهي</a:t>
            </a:r>
            <a:endParaRPr lang="en-US" sz="3600" b="1" dirty="0" smtClean="0">
              <a:solidFill>
                <a:srgbClr val="000066"/>
              </a:solidFill>
              <a:cs typeface="B Jadid" pitchFamily="2" charset="-78"/>
            </a:endParaRPr>
          </a:p>
          <a:p>
            <a:pPr>
              <a:buFontTx/>
              <a:buChar char="•"/>
              <a:tabLst>
                <a:tab pos="800100" algn="l"/>
              </a:tabLst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مصاحبه با افراد كليدي مطلع</a:t>
            </a:r>
          </a:p>
          <a:p>
            <a:pPr>
              <a:buFontTx/>
              <a:buChar char="•"/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مشاهده  مستقیم</a:t>
            </a:r>
          </a:p>
          <a:p>
            <a:pPr>
              <a:buFontTx/>
              <a:buChar char="•"/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مرور متون و اطلاعات علمي</a:t>
            </a:r>
          </a:p>
          <a:p>
            <a:pPr>
              <a:buFontTx/>
              <a:buChar char="•"/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شركت در دوره هاي آموزشي</a:t>
            </a:r>
          </a:p>
          <a:p>
            <a:pPr>
              <a:buFontTx/>
              <a:buChar char="•"/>
            </a:pPr>
            <a:r>
              <a:rPr lang="fa-IR" sz="3600" b="1" dirty="0" smtClean="0">
                <a:solidFill>
                  <a:srgbClr val="000066"/>
                </a:solidFill>
                <a:cs typeface="B Jadid" pitchFamily="2" charset="-78"/>
              </a:rPr>
              <a:t>بررسي نمونه اي سريع</a:t>
            </a:r>
            <a:r>
              <a:rPr lang="en-US" sz="3600" dirty="0" smtClean="0">
                <a:cs typeface="B Jadid" pitchFamily="2" charset="-78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ar-SA"/>
              <a:t>دكتر دهقاني</a:t>
            </a:r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mtClean="0"/>
              <a:t>بيان مسئله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dirty="0" smtClean="0"/>
              <a:t>مسئله :چيزي که بايد باشدونيست ياچيزي که هست وبايد تغيير کند</a:t>
            </a:r>
          </a:p>
          <a:p>
            <a:pPr eaLnBrk="1" hangingPunct="1">
              <a:defRPr/>
            </a:pPr>
            <a:r>
              <a:rPr lang="fa-IR" dirty="0" smtClean="0"/>
              <a:t>بيان مسئله بايدشامل:</a:t>
            </a:r>
          </a:p>
          <a:p>
            <a:pPr eaLnBrk="1" hangingPunct="1">
              <a:defRPr/>
            </a:pPr>
            <a:r>
              <a:rPr lang="fa-IR" dirty="0" smtClean="0"/>
              <a:t>ابعاد مسئله/پشتوانه هاي کمي/فاصله با مقدار مطلوب/پيامدها/منابع موجود/اقدامات دردست اجرابراي حل مشکل/ملاحظات موجود/علل احتمالي وارتباط بين آنها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ar-SA"/>
              <a:t>دكتر دهقاني</a:t>
            </a: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mtClean="0"/>
              <a:t>بررسي وضع موجود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mtClean="0">
                <a:cs typeface="B Davat" pitchFamily="2" charset="-78"/>
              </a:rPr>
              <a:t>تعيين شرائط ومحيطي است که برنامه دردرون آن شکل خواهد گرفت</a:t>
            </a:r>
          </a:p>
          <a:p>
            <a:pPr eaLnBrk="1" hangingPunct="1">
              <a:defRPr/>
            </a:pPr>
            <a:r>
              <a:rPr lang="fa-IR" smtClean="0">
                <a:cs typeface="B Davat" pitchFamily="2" charset="-78"/>
              </a:rPr>
              <a:t>جهت بررسي وضع موجود جمع آوري اطلاعات زير ضروري است:</a:t>
            </a:r>
          </a:p>
          <a:p>
            <a:pPr eaLnBrk="1" hangingPunct="1">
              <a:defRPr/>
            </a:pPr>
            <a:r>
              <a:rPr lang="fa-IR" smtClean="0">
                <a:cs typeface="B Davat" pitchFamily="2" charset="-78"/>
              </a:rPr>
              <a:t>اطلاعات جمعيت شناسي/اپيدميولوپيک/اقتصادي(ارزيابي هزينه واقعي ارايه هر نوع فعاليت)/نيروي انساني ومنابع وامکانات موجود</a:t>
            </a:r>
            <a:endParaRPr lang="en-US" smtClean="0">
              <a:cs typeface="B Davat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1841</Words>
  <Application>Microsoft Office PowerPoint</Application>
  <PresentationFormat>On-screen Show (4:3)</PresentationFormat>
  <Paragraphs>282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PowerPoint Presentation</vt:lpstr>
      <vt:lpstr>در حال حاضر</vt:lpstr>
      <vt:lpstr>Step by Step </vt:lpstr>
      <vt:lpstr>گام هاي حل مسأله</vt:lpstr>
      <vt:lpstr>گام هاي حل مسأله</vt:lpstr>
      <vt:lpstr>1- شناسایی و تعریف مسئله</vt:lpstr>
      <vt:lpstr>شناسايي مساله:</vt:lpstr>
      <vt:lpstr>بيان مسئله</vt:lpstr>
      <vt:lpstr>بررسي وضع موجود</vt:lpstr>
      <vt:lpstr>چگونه  دربرنامه عملیاتی  بيان مساله رابنویسیم؟  </vt:lpstr>
      <vt:lpstr>شيوه تنظيم نگارش بيان مساله در معرفي برنامه عملياتي </vt:lpstr>
      <vt:lpstr>در توصيف دقيق مسأله به مطالب زير توجه گردد؟</vt:lpstr>
      <vt:lpstr>تذكر:</vt:lpstr>
      <vt:lpstr>2- تجزیه و تحلیل علل موثر</vt:lpstr>
      <vt:lpstr>هدف</vt:lpstr>
      <vt:lpstr>مراحل :</vt:lpstr>
      <vt:lpstr>شناسائي علل مؤثر</vt:lpstr>
      <vt:lpstr>PowerPoint Presentation</vt:lpstr>
      <vt:lpstr>اقدام براي تعيين نمودار علت و معلول:</vt:lpstr>
      <vt:lpstr>در هنگام  برنامه‌ريزي مي‌توان، موانع يا علل اصلي را به گروه هدف:</vt:lpstr>
      <vt:lpstr>3- یافتن راه حل احتمالی</vt:lpstr>
      <vt:lpstr>PowerPoint Presentation</vt:lpstr>
      <vt:lpstr>تصميم گيري مشاركتي :</vt:lpstr>
      <vt:lpstr>مشاركت در انديشيدن :</vt:lpstr>
      <vt:lpstr>بارش افكار ( طوفان فكري ) :</vt:lpstr>
      <vt:lpstr>چرا استفاده مي شود ؟</vt:lpstr>
      <vt:lpstr>مزایا</vt:lpstr>
      <vt:lpstr>مهارتهاي كسب شده در                       </vt:lpstr>
      <vt:lpstr>فضاي مناسب براي </vt:lpstr>
      <vt:lpstr>فضاي مناسب براي </vt:lpstr>
      <vt:lpstr>چگونه انجام مي گيرد ؟</vt:lpstr>
      <vt:lpstr>الف – مراحل روش منظم :</vt:lpstr>
      <vt:lpstr>الف – مراحل روش منظم :</vt:lpstr>
      <vt:lpstr>الف – مراحل روش منظم :</vt:lpstr>
      <vt:lpstr>مقررات بارش افكار :</vt:lpstr>
      <vt:lpstr>مقررات بارش افكار :</vt:lpstr>
      <vt:lpstr>مقررات بارش افكار :</vt:lpstr>
      <vt:lpstr>تمرین</vt:lpstr>
      <vt:lpstr>ب- روش نامنظم :</vt:lpstr>
      <vt:lpstr>تنوع بارش افكار :</vt:lpstr>
      <vt:lpstr>PowerPoint Presentation</vt:lpstr>
      <vt:lpstr>مراحل روش 6.3.5 :</vt:lpstr>
      <vt:lpstr>4- انتخاب بهترین راه حل</vt:lpstr>
      <vt:lpstr>PowerPoint Presentation</vt:lpstr>
      <vt:lpstr>جدول ماتريس تصميم گيري </vt:lpstr>
      <vt:lpstr>جدول اولويت بندي وانتخاب</vt:lpstr>
      <vt:lpstr>PowerPoint Presentation</vt:lpstr>
      <vt:lpstr>روش رأي گيري متعّـد د</vt:lpstr>
      <vt:lpstr>روش گروه اسمي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Abel</dc:creator>
  <cp:lastModifiedBy>Shahriari</cp:lastModifiedBy>
  <cp:revision>44</cp:revision>
  <dcterms:created xsi:type="dcterms:W3CDTF">2011-03-18T07:15:00Z</dcterms:created>
  <dcterms:modified xsi:type="dcterms:W3CDTF">2013-05-07T03:47:20Z</dcterms:modified>
</cp:coreProperties>
</file>